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69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0052BF-2F60-422A-8809-5DB34A7A38B7}" type="datetimeFigureOut">
              <a:rPr lang="en-US" smtClean="0"/>
              <a:t>4/27/2013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29137A-3D6E-4C94-AC7A-AC1467B4B043}" type="slidenum">
              <a:rPr lang="en-US" smtClean="0"/>
              <a:t>‹#›</a:t>
            </a:fld>
            <a:endParaRPr lang="en-US"/>
          </a:p>
        </p:txBody>
      </p:sp>
    </p:spTree>
    <p:extLst>
      <p:ext uri="{BB962C8B-B14F-4D97-AF65-F5344CB8AC3E}">
        <p14:creationId xmlns:p14="http://schemas.microsoft.com/office/powerpoint/2010/main" val="375640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31520" y="0"/>
            <a:ext cx="7680960" cy="304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31520" y="3200400"/>
            <a:ext cx="7680960" cy="1600200"/>
          </a:xfrm>
        </p:spPr>
        <p:txBody>
          <a:bodyPr>
            <a:noAutofit/>
          </a:bodyPr>
          <a:lstStyle>
            <a:lvl1pPr algn="ctr">
              <a:defRPr sz="5400">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4953000"/>
            <a:ext cx="7315200" cy="990600"/>
          </a:xfrm>
        </p:spPr>
        <p:txBody>
          <a:bodyPr anchor="t" anchorCtr="0">
            <a:normAutofit/>
          </a:bodyPr>
          <a:lstStyle>
            <a:lvl1pPr marL="0" indent="0" algn="ctr">
              <a:buNone/>
              <a:defRPr sz="2800">
                <a:solidFill>
                  <a:schemeClr val="tx2"/>
                </a:solidFill>
                <a:latin typeface="TH SarabunPSK" pitchFamily="34" charset="-34"/>
                <a:cs typeface="TH SarabunPSK" pitchFamily="34" charset="-3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7600" y="6193230"/>
            <a:ext cx="1828800" cy="66477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00100" y="457200"/>
            <a:ext cx="7543800" cy="6096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1219200"/>
            <a:ext cx="7543800" cy="48006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D2553543-0048-49F7-9205-65CB52E5CC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100" y="609600"/>
            <a:ext cx="1760220" cy="53949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97480" y="609600"/>
            <a:ext cx="5646420" cy="539496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D2553543-0048-49F7-9205-65CB52E5CC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0100" y="457200"/>
            <a:ext cx="7543800" cy="6096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z="900"/>
            </a:lvl1pPr>
          </a:lstStyle>
          <a:p>
            <a:endParaRPr lang="en-US"/>
          </a:p>
        </p:txBody>
      </p:sp>
      <p:sp>
        <p:nvSpPr>
          <p:cNvPr id="6" name="Slide Number Placeholder 5"/>
          <p:cNvSpPr>
            <a:spLocks noGrp="1"/>
          </p:cNvSpPr>
          <p:nvPr>
            <p:ph type="sldNum" sz="quarter" idx="12"/>
          </p:nvPr>
        </p:nvSpPr>
        <p:spPr/>
        <p:txBody>
          <a:bodyPr/>
          <a:lstStyle/>
          <a:p>
            <a:fld id="{D2553543-0048-49F7-9205-65CB52E5CC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7600" y="6193230"/>
            <a:ext cx="1828800" cy="66477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00100" y="457200"/>
            <a:ext cx="75438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00100" y="1261872"/>
            <a:ext cx="3657600" cy="4757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86300" y="1261872"/>
            <a:ext cx="3657600" cy="4757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D2553543-0048-49F7-9205-65CB52E5CC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0100" y="1261536"/>
            <a:ext cx="3657600" cy="639762"/>
          </a:xfrm>
        </p:spPr>
        <p:txBody>
          <a:bodyPr anchor="b">
            <a:noAutofit/>
          </a:bodyPr>
          <a:lstStyle>
            <a:lvl1pPr marL="0" indent="0">
              <a:buNone/>
              <a:defRPr sz="28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0100" y="1981200"/>
            <a:ext cx="3657600" cy="40386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86300" y="1261536"/>
            <a:ext cx="3657600" cy="639762"/>
          </a:xfrm>
        </p:spPr>
        <p:txBody>
          <a:bodyPr anchor="b">
            <a:noAutofit/>
          </a:bodyPr>
          <a:lstStyle>
            <a:lvl1pPr marL="0" indent="0">
              <a:buNone/>
              <a:defRPr sz="28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86300" y="1981200"/>
            <a:ext cx="3657600" cy="40386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D2553543-0048-49F7-9205-65CB52E5CC2F}" type="slidenum">
              <a:rPr lang="en-US" smtClean="0"/>
              <a:t>‹#›</a:t>
            </a:fld>
            <a:endParaRPr lang="en-US"/>
          </a:p>
        </p:txBody>
      </p:sp>
      <p:cxnSp>
        <p:nvCxnSpPr>
          <p:cNvPr id="11" name="Straight Connector 10"/>
          <p:cNvCxnSpPr/>
          <p:nvPr/>
        </p:nvCxnSpPr>
        <p:spPr>
          <a:xfrm>
            <a:off x="800100" y="1901298"/>
            <a:ext cx="3657600" cy="158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86300" y="1901298"/>
            <a:ext cx="3657600" cy="158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800100" y="457200"/>
            <a:ext cx="7543800" cy="609600"/>
          </a:xfrm>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553543-0048-49F7-9205-65CB52E5CC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2"/>
          </p:nvPr>
        </p:nvSpPr>
        <p:spPr/>
        <p:txBody>
          <a:bodyPr/>
          <a:lstStyle/>
          <a:p>
            <a:fld id="{D2553543-0048-49F7-9205-65CB52E5CC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3800" y="1905000"/>
            <a:ext cx="4610100"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0100" y="19050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D2553543-0048-49F7-9205-65CB52E5CC2F}" type="slidenum">
              <a:rPr lang="en-US" smtClean="0"/>
              <a:t>‹#›</a:t>
            </a:fld>
            <a:endParaRPr lang="en-US"/>
          </a:p>
        </p:txBody>
      </p:sp>
      <p:cxnSp>
        <p:nvCxnSpPr>
          <p:cNvPr id="10" name="Straight Connector 9"/>
          <p:cNvCxnSpPr/>
          <p:nvPr/>
        </p:nvCxnSpPr>
        <p:spPr>
          <a:xfrm rot="5400000">
            <a:off x="1692584" y="39624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userDrawn="1"/>
        </p:nvSpPr>
        <p:spPr>
          <a:xfrm>
            <a:off x="800100" y="457200"/>
            <a:ext cx="7543800" cy="1295400"/>
          </a:xfrm>
          <a:prstGeom prst="rect">
            <a:avLst/>
          </a:prstGeom>
        </p:spPr>
        <p:txBody>
          <a:bodyPr vert="horz" lIns="91440" tIns="45720" rIns="91440" bIns="45720" rtlCol="0" anchor="ctr" anchorCtr="0">
            <a:noAutofit/>
          </a:bodyPr>
          <a:lstStyle>
            <a:lvl1pPr algn="ctr" defTabSz="914400" rtl="0" eaLnBrk="1" latinLnBrk="0" hangingPunct="1">
              <a:spcBef>
                <a:spcPct val="0"/>
              </a:spcBef>
              <a:buNone/>
              <a:defRPr sz="5400" b="1" kern="1200">
                <a:solidFill>
                  <a:schemeClr val="tx1">
                    <a:lumMod val="85000"/>
                    <a:lumOff val="15000"/>
                  </a:schemeClr>
                </a:solidFill>
                <a:latin typeface="Calibri"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800100" y="22098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00100" y="5257800"/>
            <a:ext cx="75438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D2553543-0048-49F7-9205-65CB52E5CC2F}" type="slidenum">
              <a:rPr lang="en-US" smtClean="0"/>
              <a:t>‹#›</a:t>
            </a:fld>
            <a:endParaRPr lang="en-US"/>
          </a:p>
        </p:txBody>
      </p:sp>
      <p:sp>
        <p:nvSpPr>
          <p:cNvPr id="8" name="Title 1"/>
          <p:cNvSpPr>
            <a:spLocks noGrp="1"/>
          </p:cNvSpPr>
          <p:nvPr>
            <p:ph type="ctrTitle"/>
          </p:nvPr>
        </p:nvSpPr>
        <p:spPr>
          <a:xfrm>
            <a:off x="800100" y="457200"/>
            <a:ext cx="7543800" cy="1600200"/>
          </a:xfrm>
        </p:spPr>
        <p:txBody>
          <a:bodyPr>
            <a:noAutofit/>
          </a:bodyPr>
          <a:lstStyle>
            <a:lvl1pPr algn="ctr">
              <a:defRPr sz="5400">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0100" y="457200"/>
            <a:ext cx="7543800" cy="609600"/>
          </a:xfrm>
          <a:prstGeom prst="rect">
            <a:avLst/>
          </a:prstGeom>
        </p:spPr>
        <p:txBody>
          <a:bodyPr vert="horz" lIns="91440" tIns="45720" rIns="91440" bIns="45720" rtlCol="0" anchor="ctr"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00100" y="1219200"/>
            <a:ext cx="7543800" cy="4800600"/>
          </a:xfrm>
          <a:prstGeom prst="rect">
            <a:avLst/>
          </a:prstGeom>
        </p:spPr>
        <p:txBody>
          <a:bodyPr vert="horz" lIns="91440" tIns="45720" rIns="91440" bIns="45720" rtlCol="0" anchor="t"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81800" y="6324600"/>
            <a:ext cx="914400" cy="365125"/>
          </a:xfrm>
          <a:prstGeom prst="rect">
            <a:avLst/>
          </a:prstGeom>
        </p:spPr>
        <p:txBody>
          <a:bodyPr vert="horz" lIns="91440" tIns="45720" rIns="91440" bIns="45720" rtlCol="0" anchor="t"/>
          <a:lstStyle>
            <a:lvl1pPr algn="r">
              <a:defRPr sz="900" b="0">
                <a:solidFill>
                  <a:schemeClr val="tx2">
                    <a:lumMod val="90000"/>
                    <a:lumOff val="10000"/>
                  </a:schemeClr>
                </a:solidFill>
                <a:latin typeface="Calibri" pitchFamily="34" charset="0"/>
              </a:defRPr>
            </a:lvl1pPr>
          </a:lstStyle>
          <a:p>
            <a:endParaRPr lang="en-US" dirty="0"/>
          </a:p>
        </p:txBody>
      </p:sp>
      <p:sp>
        <p:nvSpPr>
          <p:cNvPr id="6" name="Slide Number Placeholder 5"/>
          <p:cNvSpPr>
            <a:spLocks noGrp="1"/>
          </p:cNvSpPr>
          <p:nvPr>
            <p:ph type="sldNum" sz="quarter" idx="4"/>
          </p:nvPr>
        </p:nvSpPr>
        <p:spPr>
          <a:xfrm>
            <a:off x="7772400" y="6324600"/>
            <a:ext cx="609600" cy="365125"/>
          </a:xfrm>
          <a:prstGeom prst="rect">
            <a:avLst/>
          </a:prstGeom>
        </p:spPr>
        <p:txBody>
          <a:bodyPr vert="horz" lIns="91440" tIns="45720" rIns="91440" bIns="45720" rtlCol="0" anchor="t"/>
          <a:lstStyle>
            <a:lvl1pPr algn="r">
              <a:defRPr sz="1000" b="1">
                <a:solidFill>
                  <a:schemeClr val="tx1">
                    <a:lumMod val="85000"/>
                    <a:lumOff val="15000"/>
                  </a:schemeClr>
                </a:solidFill>
                <a:latin typeface="Calibri" pitchFamily="34" charset="0"/>
              </a:defRPr>
            </a:lvl1pPr>
          </a:lstStyle>
          <a:p>
            <a:fld id="{D2553543-0048-49F7-9205-65CB52E5CC2F}" type="slidenum">
              <a:rPr lang="en-US" smtClean="0"/>
              <a:pPr/>
              <a:t>‹#›</a:t>
            </a:fld>
            <a:endParaRPr lang="en-US"/>
          </a:p>
        </p:txBody>
      </p:sp>
      <p:sp>
        <p:nvSpPr>
          <p:cNvPr id="8" name="Rectangle 7"/>
          <p:cNvSpPr/>
          <p:nvPr/>
        </p:nvSpPr>
        <p:spPr>
          <a:xfrm>
            <a:off x="731520" y="0"/>
            <a:ext cx="768096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31520" y="6193230"/>
            <a:ext cx="7680960" cy="274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1520" y="6193230"/>
            <a:ext cx="1828800" cy="664770"/>
          </a:xfrm>
          <a:prstGeom prst="rect">
            <a:avLst/>
          </a:prstGeom>
        </p:spPr>
      </p:pic>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819400" y="6290096"/>
            <a:ext cx="2971800" cy="480487"/>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spcBef>
          <a:spcPct val="0"/>
        </a:spcBef>
        <a:buNone/>
        <a:defRPr sz="3600" b="1" kern="1200">
          <a:solidFill>
            <a:schemeClr val="tx1">
              <a:lumMod val="85000"/>
              <a:lumOff val="15000"/>
            </a:schemeClr>
          </a:solidFill>
          <a:latin typeface="Calibri"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TH SarabunPSK" pitchFamily="34" charset="-34"/>
          <a:ea typeface="+mn-ea"/>
          <a:cs typeface="TH SarabunPSK" pitchFamily="34" charset="-34"/>
        </a:defRPr>
      </a:lvl1pPr>
      <a:lvl2pPr marL="594360" indent="-274320" algn="l" defTabSz="914400" rtl="0" eaLnBrk="1" latinLnBrk="0" hangingPunct="1">
        <a:spcBef>
          <a:spcPct val="20000"/>
        </a:spcBef>
        <a:buClr>
          <a:schemeClr val="accent1">
            <a:lumMod val="60000"/>
            <a:lumOff val="40000"/>
          </a:schemeClr>
        </a:buClr>
        <a:buFont typeface="Arial" pitchFamily="34" charset="0"/>
        <a:buChar char="•"/>
        <a:defRPr sz="2200" kern="1200">
          <a:solidFill>
            <a:schemeClr val="tx2"/>
          </a:solidFill>
          <a:latin typeface="TH SarabunPSK" pitchFamily="34" charset="-34"/>
          <a:ea typeface="+mn-ea"/>
          <a:cs typeface="TH SarabunPSK" pitchFamily="34" charset="-34"/>
        </a:defRPr>
      </a:lvl2pPr>
      <a:lvl3pPr marL="868680" indent="-22860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2"/>
          </a:solidFill>
          <a:latin typeface="TH SarabunPSK" pitchFamily="34" charset="-34"/>
          <a:ea typeface="+mn-ea"/>
          <a:cs typeface="TH SarabunPSK" pitchFamily="34" charset="-34"/>
        </a:defRPr>
      </a:lvl3pPr>
      <a:lvl4pPr marL="1143000" indent="-228600" algn="l" defTabSz="914400" rtl="0" eaLnBrk="1" latinLnBrk="0" hangingPunct="1">
        <a:spcBef>
          <a:spcPct val="20000"/>
        </a:spcBef>
        <a:buClr>
          <a:schemeClr val="accent1">
            <a:lumMod val="60000"/>
            <a:lumOff val="40000"/>
          </a:schemeClr>
        </a:buClr>
        <a:buFont typeface="Arial" pitchFamily="34" charset="0"/>
        <a:buChar char="•"/>
        <a:defRPr sz="1800" kern="1200">
          <a:solidFill>
            <a:schemeClr val="tx2"/>
          </a:solidFill>
          <a:latin typeface="TH SarabunPSK" pitchFamily="34" charset="-34"/>
          <a:ea typeface="+mn-ea"/>
          <a:cs typeface="TH SarabunPSK" pitchFamily="34" charset="-34"/>
        </a:defRPr>
      </a:lvl4pPr>
      <a:lvl5pPr marL="1371600" indent="-228600" algn="l" defTabSz="914400" rtl="0" eaLnBrk="1" latinLnBrk="0" hangingPunct="1">
        <a:spcBef>
          <a:spcPct val="20000"/>
        </a:spcBef>
        <a:buClr>
          <a:schemeClr val="accent1">
            <a:lumMod val="60000"/>
            <a:lumOff val="40000"/>
          </a:schemeClr>
        </a:buClr>
        <a:buFont typeface="Arial" pitchFamily="34" charset="0"/>
        <a:buChar char="•"/>
        <a:defRPr sz="1800" kern="1200" baseline="0">
          <a:solidFill>
            <a:schemeClr val="tx2"/>
          </a:solidFill>
          <a:latin typeface="TH SarabunPSK" pitchFamily="34" charset="-34"/>
          <a:ea typeface="+mn-ea"/>
          <a:cs typeface="TH SarabunPSK" pitchFamily="34" charset="-34"/>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62058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pPr marL="0" indent="0" algn="just">
              <a:buNone/>
            </a:pPr>
            <a:r>
              <a:rPr lang="en-US" dirty="0"/>
              <a:t>©  </a:t>
            </a:r>
            <a:r>
              <a:rPr lang="en-US" dirty="0" smtClean="0"/>
              <a:t>2013 Sri U-Thong Limited.  </a:t>
            </a:r>
            <a:r>
              <a:rPr lang="en-US" dirty="0"/>
              <a:t>All rights reserved.</a:t>
            </a:r>
          </a:p>
          <a:p>
            <a:pPr marL="0" indent="0" algn="just">
              <a:buNone/>
            </a:pPr>
            <a:endParaRPr lang="en-US" dirty="0"/>
          </a:p>
          <a:p>
            <a:pPr marL="0" indent="0" algn="just">
              <a:buNone/>
            </a:pPr>
            <a:r>
              <a:rPr lang="en-US" dirty="0"/>
              <a:t>This presentation has been prepared by </a:t>
            </a:r>
            <a:r>
              <a:rPr lang="en-US" dirty="0" smtClean="0"/>
              <a:t>Sri U-Thong Limited and its holding company </a:t>
            </a:r>
            <a:r>
              <a:rPr lang="en-US" dirty="0"/>
              <a:t>(collectively, </a:t>
            </a:r>
            <a:r>
              <a:rPr lang="en-US" dirty="0" smtClean="0"/>
              <a:t>“Sri U-Thong”; </a:t>
            </a:r>
            <a:r>
              <a:rPr lang="en-US" dirty="0"/>
              <a:t>together with any officer, director, employee, advisor or agent of </a:t>
            </a:r>
            <a:r>
              <a:rPr lang="en-US" dirty="0" smtClean="0"/>
              <a:t>Sri U-Thong, </a:t>
            </a:r>
            <a:r>
              <a:rPr lang="en-US" dirty="0"/>
              <a:t>collectively, the “Preparers”) for the purpose of setting out certain confidential information in respect of Sri U-Thong</a:t>
            </a:r>
            <a:r>
              <a:rPr lang="en-US" dirty="0" smtClean="0"/>
              <a:t>’s </a:t>
            </a:r>
            <a:r>
              <a:rPr lang="en-US" dirty="0"/>
              <a:t>business activities and strategy. References to this Presentation include any information that has been or may be supplied in writing or orally in connection with this Presentation or in connection with any further inquiries in respect of this Presentation. This Presentation is for the exclusive use of the recipients to whom it is addressed.</a:t>
            </a:r>
          </a:p>
          <a:p>
            <a:pPr marL="0" indent="0" algn="just">
              <a:buNone/>
            </a:pPr>
            <a:r>
              <a:rPr lang="en-US" dirty="0"/>
              <a:t>This Presentation and the information contained herein are confidential. In addition to the terms of any confidentiality undertaking that a recipient may have previously entered into with </a:t>
            </a:r>
            <a:r>
              <a:rPr lang="en-US" dirty="0" smtClean="0"/>
              <a:t>Sri U-Thong, </a:t>
            </a:r>
            <a:r>
              <a:rPr lang="en-US" dirty="0"/>
              <a:t>which shall hereafter be deemed to include this Presentation and the information contained herein within the definition of “confidential information” therein, each recipient by its acceptance of this Presentation agrees that it will (</a:t>
            </a:r>
            <a:r>
              <a:rPr lang="en-US" dirty="0" err="1"/>
              <a:t>i</a:t>
            </a:r>
            <a:r>
              <a:rPr lang="en-US" dirty="0"/>
              <a:t>) not copy, reproduce or distribute to others this Presentation, in whole or in part, at any time without the prior written consent of </a:t>
            </a:r>
            <a:r>
              <a:rPr lang="en-US" dirty="0" smtClean="0"/>
              <a:t>Sri U-Thong, </a:t>
            </a:r>
            <a:r>
              <a:rPr lang="en-US" dirty="0"/>
              <a:t>(ii) keep confidential all information contained in, disclosed in connection with or related to this Presentation that is not already in the public domain and (iii) use this Presentation for the sole purpose of reviewing and evaluating the information contained herein concerning </a:t>
            </a:r>
            <a:r>
              <a:rPr lang="en-US" dirty="0" smtClean="0"/>
              <a:t>Sri U-Thong </a:t>
            </a:r>
            <a:r>
              <a:rPr lang="en-US" dirty="0"/>
              <a:t>and its business strategy and activities. Each recipient further agrees that it will take all steps necessary to ensure that each of its agents, representatives, advisors, directors or employees (collectively, “Representatives”) with whom this Presentation is shared abided by the restriction set forth in this paragraph.</a:t>
            </a:r>
          </a:p>
          <a:p>
            <a:pPr marL="0" indent="0" algn="just">
              <a:buNone/>
            </a:pPr>
            <a:endParaRPr lang="en-US" dirty="0"/>
          </a:p>
          <a:p>
            <a:pPr marL="0" indent="0" algn="just">
              <a:buNone/>
            </a:pPr>
            <a:r>
              <a:rPr lang="en-US" dirty="0"/>
              <a:t>While the information contained in this Presentation is believed to be accurate, the Preparers have not conducted any investigation with respect to such information. THE PREPARERS HEREBY EXPRESSLY DISCLAIM ANY AND ALL LIABILITY FOR REPRESENTATIONS OR WARRANTIES, EXPRESSED OR IMPLIED, CONTAINED IN, OR FOR OMISSIONS FROM, THIS PRESENTATION OR ANY OTHER WRITTEN OR ORAL COMMUNICATION TRANSMITTED TO ANY INTERESTED PARTY IN CONNECTION WITH THIS PRESENTATION. In particular, but without limitation, no representation or warranty is given as to the achievement or reasonableness of, and no reliance should be placed on, any projections, estimates, forecasts, analyses or forward looking statements contained in this Presentation, which involve by their nature a number of risks, uncertainties and assumptions that could cause actual results or events to differ materially from those expressed or implied in this Presentation. Only those particular representations and warranties that may be made in a definitive written agreement, if, as and when one is executed, and subject to such limitations and restrictions as may be specified therein, shall have any legal effect. BY ITS ACCEPTANCE HEREOF, EACH RECIPIENT AGREES THAT NONE OF THE PREPARERS NOR ANY OF THEIR RESPECTIVE REPRESENTATIVES SHALL BE LIABLE FOR ANY LOSSES OR DAMAGES WHETHER DIRECT, INDIRECT, CONSEQUENTIAL OR OTHER WISE, SUFFERED BY ANY PERSON RELYING ON ANY STATEMENT IN OR OMISSION FROM THIS PRESENTATION, ALONG WITH OTHER INFORMATION FURTHERED IN CONNECTION THEREWITH, AND ANY SUCH LIABILITY IS EXPRESSLY DISCLAIMED.</a:t>
            </a:r>
          </a:p>
          <a:p>
            <a:pPr marL="0" indent="0" algn="just">
              <a:buNone/>
            </a:pPr>
            <a:endParaRPr lang="en-US" dirty="0"/>
          </a:p>
          <a:p>
            <a:pPr marL="0" indent="0" algn="just">
              <a:buNone/>
            </a:pPr>
            <a:r>
              <a:rPr lang="en-US" dirty="0"/>
              <a:t>Except to the extent otherwise indicated, this Presentation presents information as of the date hereof. The delivery of this Presentation shall not, under any circumstances, create any implication that there will be no change in the affairs of </a:t>
            </a:r>
            <a:r>
              <a:rPr lang="en-US" dirty="0" smtClean="0"/>
              <a:t>Sri U-Thong </a:t>
            </a:r>
            <a:r>
              <a:rPr lang="en-US" dirty="0"/>
              <a:t>after the date hereof. In furnishing this Presentation, the Preparers reserve the right to amend or replace this Presentation at any time in their sole discretion and undertake no obligation to update any of the information contained in this Presentation or to correct any inaccuracies that may become apparent.</a:t>
            </a:r>
          </a:p>
          <a:p>
            <a:pPr marL="0" indent="0" algn="just">
              <a:buNone/>
            </a:pPr>
            <a:r>
              <a:rPr lang="en-US" dirty="0"/>
              <a:t>This presentation shall remain the property of </a:t>
            </a:r>
            <a:r>
              <a:rPr lang="en-US" dirty="0" smtClean="0"/>
              <a:t>Sri U-Thong. Sri U-Thong </a:t>
            </a:r>
            <a:r>
              <a:rPr lang="en-US" dirty="0"/>
              <a:t>may, at any time, request that any recipient, or its Representatives, promptly deliver to </a:t>
            </a:r>
            <a:r>
              <a:rPr lang="en-US" dirty="0" smtClean="0"/>
              <a:t>Sri U-Thong </a:t>
            </a:r>
            <a:r>
              <a:rPr lang="en-US" dirty="0"/>
              <a:t>or, if directed in writing by </a:t>
            </a:r>
            <a:r>
              <a:rPr lang="en-US" dirty="0" smtClean="0"/>
              <a:t>Sri U-Thong, </a:t>
            </a:r>
            <a:r>
              <a:rPr lang="en-US" dirty="0"/>
              <a:t>destroy all confidential information relating to this Presentation received in written, electronic or other tangible form whatsoever, including without limitation all copies, reproductions, computer, diskettes or written materials that contain such confidential information. At such time, all other notes, analyses or compilations constituting or containing confidential information in the recipient’s, or its Representatives’, possession shall be destroyed. Such destruction shall be certified to </a:t>
            </a:r>
            <a:r>
              <a:rPr lang="en-US" dirty="0" smtClean="0"/>
              <a:t>Sri U-Thong </a:t>
            </a:r>
            <a:r>
              <a:rPr lang="en-US" dirty="0"/>
              <a:t>by the recipient in writing.</a:t>
            </a:r>
          </a:p>
          <a:p>
            <a:pPr marL="0" indent="0" algn="just">
              <a:buNone/>
            </a:pPr>
            <a:r>
              <a:rPr lang="en-US" dirty="0"/>
              <a:t>Neither the dissemination of this Presentation nor any part of its contents is to be taken as any form of commitment on the part of the Preparers or any of their respective affiliates to enter into any contract or transaction or otherwise create any legally binding obligation on the Preparers. The preparers expressly reserve the right, in their absolute discretion, without prior notice and without any liability to any recipient, to terminate discussions with any recipient or any other parties.</a:t>
            </a:r>
          </a:p>
          <a:p>
            <a:pPr marL="0" indent="0" algn="just">
              <a:buNone/>
            </a:pPr>
            <a:endParaRPr lang="en-US" dirty="0"/>
          </a:p>
          <a:p>
            <a:pPr marL="0" indent="0" algn="just">
              <a:buNone/>
            </a:pPr>
            <a:r>
              <a:rPr lang="en-US" dirty="0"/>
              <a:t>THIS PRESENTATION IS NOT INTENDED TO SERVE AS THE BAIS FOR ANY INVESTMENT DECISION. THIS PRESENTATION DOES NOT CONSTITUTE OR FORM PART OF ANY OFFER OR INVITATION TO SELL, OR ANY SOLICITATION OF ANY OFFER TO PURCHASE, ANY SHARES IN </a:t>
            </a:r>
            <a:r>
              <a:rPr lang="en-US" dirty="0" smtClean="0"/>
              <a:t>Sri U-Thong </a:t>
            </a:r>
            <a:r>
              <a:rPr lang="en-US" dirty="0"/>
              <a:t>OR ANY OTHER ENTITY, NOR SHALL IT OR ANY PART OF IT OR THE FACT OF ITS DISTRIBUTION FORM THE BASIS OF, OR BE RELIED ON IN CONNECTION WITH, ANY CONTRACT OR COMMITMENT OR INVESTMENT DECISIONS RELATING THERETO, NOR DOES IT CONSTITUTE A RECOMMENDATION REGARDING THE SHARES OF ANY ENTITY.</a:t>
            </a:r>
          </a:p>
          <a:p>
            <a:pPr marL="0" indent="0" algn="just">
              <a:buNone/>
            </a:pPr>
            <a:r>
              <a:rPr lang="en-US" dirty="0"/>
              <a:t>NO SECURITIES COMMISSION OR REGULATORY AUTGHORITY IN THAILAND OR IN ANY OTHER COUNTRY HAS IN ANY WAY OPINED UPON THE ACCURACY OR ADEQUACY OF THIS PRESENTATION OF THE MATERIALS CONTAINED HEREIN. THIS PRESENTATION IS NOT, AND UNDER NO CIRCUMSTANCES IS TO BE CONSTRUED AS, A PROSPECTUC, A PUBLIC OFFERING OR AN OFFERING MEMORANDUM AS DEFINED UNDER APPLICABLE SECURITIES LAWS AND SHALL NOT FORM THE BASIS OF ANY CONTRACT.</a:t>
            </a:r>
          </a:p>
          <a:p>
            <a:pPr marL="0" indent="0" algn="just">
              <a:buNone/>
            </a:pPr>
            <a:endParaRPr lang="en-US" dirty="0"/>
          </a:p>
          <a:p>
            <a:pPr marL="0" indent="0" algn="just">
              <a:buNone/>
            </a:pPr>
            <a:r>
              <a:rPr lang="en-US" dirty="0"/>
              <a:t>The distribution of this Presentation in certain jurisdictions may be restricted by law and, accordingly, recipients of this Presentation represent that they are able to receive this Presentation without contravention of any unfulfilled registration requirements or other legal restrictions in the jurisdiction in which they reside or conduct business</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 y="228600"/>
            <a:ext cx="4762500" cy="952500"/>
          </a:xfrm>
          <a:prstGeom prst="rect">
            <a:avLst/>
          </a:prstGeom>
        </p:spPr>
      </p:pic>
      <p:sp>
        <p:nvSpPr>
          <p:cNvPr id="7" name="Slide Number Placeholder 6"/>
          <p:cNvSpPr>
            <a:spLocks noGrp="1"/>
          </p:cNvSpPr>
          <p:nvPr>
            <p:ph type="sldNum" sz="quarter" idx="12"/>
          </p:nvPr>
        </p:nvSpPr>
        <p:spPr/>
        <p:txBody>
          <a:bodyPr/>
          <a:lstStyle/>
          <a:p>
            <a:fld id="{D2553543-0048-49F7-9205-65CB52E5CC2F}" type="slidenum">
              <a:rPr lang="en-US" smtClean="0"/>
              <a:t>2</a:t>
            </a:fld>
            <a:endParaRPr lang="en-US"/>
          </a:p>
        </p:txBody>
      </p:sp>
    </p:spTree>
    <p:extLst>
      <p:ext uri="{BB962C8B-B14F-4D97-AF65-F5344CB8AC3E}">
        <p14:creationId xmlns:p14="http://schemas.microsoft.com/office/powerpoint/2010/main" val="21889123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78</TotalTime>
  <Words>1120</Words>
  <Application>Microsoft Office PowerPoint</Application>
  <PresentationFormat>On-screen Show (4:3)</PresentationFormat>
  <Paragraphs>16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NewsPrint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10</cp:revision>
  <dcterms:created xsi:type="dcterms:W3CDTF">2013-04-26T14:01:57Z</dcterms:created>
  <dcterms:modified xsi:type="dcterms:W3CDTF">2013-04-27T15:43:17Z</dcterms:modified>
</cp:coreProperties>
</file>